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6"/>
  </p:notesMasterIdLst>
  <p:sldIdLst>
    <p:sldId id="256" r:id="rId2"/>
    <p:sldId id="258" r:id="rId3"/>
    <p:sldId id="259" r:id="rId4"/>
    <p:sldId id="260" r:id="rId5"/>
    <p:sldId id="261" r:id="rId6"/>
    <p:sldId id="262" r:id="rId7"/>
    <p:sldId id="263" r:id="rId8"/>
    <p:sldId id="265" r:id="rId9"/>
    <p:sldId id="267" r:id="rId10"/>
    <p:sldId id="268" r:id="rId11"/>
    <p:sldId id="269" r:id="rId12"/>
    <p:sldId id="270" r:id="rId13"/>
    <p:sldId id="272" r:id="rId14"/>
    <p:sldId id="271"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B19AD1-1499-4F09-92A3-E95363020577}" type="datetimeFigureOut">
              <a:rPr lang="en-US" smtClean="0"/>
              <a:t>09/13/2016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42620A-9A39-4F0C-9EFD-4DEB6C918E58}" type="slidenum">
              <a:rPr lang="en-US" smtClean="0"/>
              <a:t>‹#›</a:t>
            </a:fld>
            <a:endParaRPr lang="en-US"/>
          </a:p>
        </p:txBody>
      </p:sp>
    </p:spTree>
    <p:extLst>
      <p:ext uri="{BB962C8B-B14F-4D97-AF65-F5344CB8AC3E}">
        <p14:creationId xmlns:p14="http://schemas.microsoft.com/office/powerpoint/2010/main" val="8094960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F42620A-9A39-4F0C-9EFD-4DEB6C918E58}" type="slidenum">
              <a:rPr lang="en-US" smtClean="0"/>
              <a:t>7</a:t>
            </a:fld>
            <a:endParaRPr lang="en-US"/>
          </a:p>
        </p:txBody>
      </p:sp>
    </p:spTree>
    <p:extLst>
      <p:ext uri="{BB962C8B-B14F-4D97-AF65-F5344CB8AC3E}">
        <p14:creationId xmlns:p14="http://schemas.microsoft.com/office/powerpoint/2010/main" val="1093563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13213BFA-67A4-4D7D-8B1A-390EFEF6A173}" type="datetimeFigureOut">
              <a:rPr lang="en-US" smtClean="0"/>
              <a:t>09/13/2016</a:t>
            </a:fld>
            <a:endParaRPr lang="en-US"/>
          </a:p>
        </p:txBody>
      </p:sp>
      <p:sp>
        <p:nvSpPr>
          <p:cNvPr id="8" name="Slide Number Placeholder 7"/>
          <p:cNvSpPr>
            <a:spLocks noGrp="1"/>
          </p:cNvSpPr>
          <p:nvPr>
            <p:ph type="sldNum" sz="quarter" idx="11"/>
          </p:nvPr>
        </p:nvSpPr>
        <p:spPr/>
        <p:txBody>
          <a:bodyPr/>
          <a:lstStyle/>
          <a:p>
            <a:fld id="{8D16318C-A712-4A7E-99C3-45081D0C434B}"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213BFA-67A4-4D7D-8B1A-390EFEF6A173}" type="datetimeFigureOut">
              <a:rPr lang="en-US" smtClean="0"/>
              <a:t>09/13/2016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16318C-A712-4A7E-99C3-45081D0C434B}" type="slidenum">
              <a:rPr lang="en-US" smtClean="0"/>
              <a:t>‹#›</a:t>
            </a:fld>
            <a:endParaRPr lang="en-US"/>
          </a:p>
        </p:txBody>
      </p:sp>
    </p:spTree>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213BFA-67A4-4D7D-8B1A-390EFEF6A173}" type="datetimeFigureOut">
              <a:rPr lang="en-US" smtClean="0"/>
              <a:t>09/13/2016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16318C-A712-4A7E-99C3-45081D0C434B}" type="slidenum">
              <a:rPr lang="en-US" smtClean="0"/>
              <a:t>‹#›</a:t>
            </a:fld>
            <a:endParaRPr lang="en-US"/>
          </a:p>
        </p:txBody>
      </p:sp>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13213BFA-67A4-4D7D-8B1A-390EFEF6A173}" type="datetimeFigureOut">
              <a:rPr lang="en-US" smtClean="0"/>
              <a:t>09/13/2016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16318C-A712-4A7E-99C3-45081D0C434B}" type="slidenum">
              <a:rPr lang="en-US" smtClean="0"/>
              <a:t>‹#›</a:t>
            </a:fld>
            <a:endParaRPr lang="en-US"/>
          </a:p>
        </p:txBody>
      </p:sp>
    </p:spTree>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213BFA-67A4-4D7D-8B1A-390EFEF6A173}" type="datetimeFigureOut">
              <a:rPr lang="en-US" smtClean="0"/>
              <a:t>09/13/2016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16318C-A712-4A7E-99C3-45081D0C434B}" type="slidenum">
              <a:rPr lang="en-US" smtClean="0"/>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13213BFA-67A4-4D7D-8B1A-390EFEF6A173}" type="datetimeFigureOut">
              <a:rPr lang="en-US" smtClean="0"/>
              <a:t>09/13/2016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16318C-A712-4A7E-99C3-45081D0C434B}" type="slidenum">
              <a:rPr lang="en-US" smtClean="0"/>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3213BFA-67A4-4D7D-8B1A-390EFEF6A173}" type="datetimeFigureOut">
              <a:rPr lang="en-US" smtClean="0"/>
              <a:t>09/13/2016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16318C-A712-4A7E-99C3-45081D0C434B}" type="slidenum">
              <a:rPr lang="en-US" smtClean="0"/>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3213BFA-67A4-4D7D-8B1A-390EFEF6A173}" type="datetimeFigureOut">
              <a:rPr lang="en-US" smtClean="0"/>
              <a:t>09/13/2016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16318C-A712-4A7E-99C3-45081D0C434B}" type="slidenum">
              <a:rPr lang="en-US" smtClean="0"/>
              <a:t>‹#›</a:t>
            </a:fld>
            <a:endParaRPr lang="en-US"/>
          </a:p>
        </p:txBody>
      </p:sp>
    </p:spTree>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213BFA-67A4-4D7D-8B1A-390EFEF6A173}" type="datetimeFigureOut">
              <a:rPr lang="en-US" smtClean="0"/>
              <a:t>09/13/2016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16318C-A712-4A7E-99C3-45081D0C434B}" type="slidenum">
              <a:rPr lang="en-US" smtClean="0"/>
              <a:t>‹#›</a:t>
            </a:fld>
            <a:endParaRPr lang="en-US"/>
          </a:p>
        </p:txBody>
      </p:sp>
    </p:spTree>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213BFA-67A4-4D7D-8B1A-390EFEF6A173}" type="datetimeFigureOut">
              <a:rPr lang="en-US" smtClean="0"/>
              <a:t>09/13/2016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16318C-A712-4A7E-99C3-45081D0C434B}" type="slidenum">
              <a:rPr lang="en-US" smtClean="0"/>
              <a:t>‹#›</a:t>
            </a:fld>
            <a:endParaRPr lang="en-US"/>
          </a:p>
        </p:txBody>
      </p:sp>
    </p:spTree>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213BFA-67A4-4D7D-8B1A-390EFEF6A173}" type="datetimeFigureOut">
              <a:rPr lang="en-US" smtClean="0"/>
              <a:t>09/13/2016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16318C-A712-4A7E-99C3-45081D0C434B}" type="slidenum">
              <a:rPr lang="en-US" smtClean="0"/>
              <a:t>‹#›</a:t>
            </a:fld>
            <a:endParaRPr lang="en-US"/>
          </a:p>
        </p:txBody>
      </p: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13213BFA-67A4-4D7D-8B1A-390EFEF6A173}" type="datetimeFigureOut">
              <a:rPr lang="en-US" smtClean="0"/>
              <a:t>09/13/2016</a:t>
            </a:fld>
            <a:endParaRPr 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8D16318C-A712-4A7E-99C3-45081D0C434B}" type="slidenum">
              <a:rPr lang="en-US" smtClean="0"/>
              <a:t>‹#›</a:t>
            </a:fld>
            <a:endParaRPr 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slow">
    <p:fade/>
  </p:transition>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7.xml"/><Relationship Id="rId4" Type="http://schemas.openxmlformats.org/officeDocument/2006/relationships/image" Target="../media/image12.jpg"/></Relationships>
</file>

<file path=ppt/slides/_rels/slide11.xml.rels><?xml version="1.0" encoding="UTF-8" standalone="yes"?>
<Relationships xmlns="http://schemas.openxmlformats.org/package/2006/relationships"><Relationship Id="rId2" Type="http://schemas.openxmlformats.org/officeDocument/2006/relationships/hyperlink" Target="https://www.youtube.com/watch?v=l3qpVkZkGes"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history.com/this-day-in-history/cleveland-signs-devastating-dawes-act-into-law" TargetMode="External"/><Relationship Id="rId2" Type="http://schemas.openxmlformats.org/officeDocument/2006/relationships/hyperlink" Target="http://www.archives.gov/education/lessons/fed-indian-policy/" TargetMode="External"/><Relationship Id="rId1" Type="http://schemas.openxmlformats.org/officeDocument/2006/relationships/slideLayout" Target="../slideLayouts/slideLayout2.xml"/><Relationship Id="rId6" Type="http://schemas.openxmlformats.org/officeDocument/2006/relationships/hyperlink" Target="http://www.okhistory.org/kids/lrexhibit" TargetMode="External"/><Relationship Id="rId5" Type="http://schemas.openxmlformats.org/officeDocument/2006/relationships/hyperlink" Target="http://www.history.com/this-day-in-history/the-oklahoma-land-rush-begins" TargetMode="External"/><Relationship Id="rId4" Type="http://schemas.openxmlformats.org/officeDocument/2006/relationships/hyperlink" Target="http://www.pbs.org/weta/thewest/resources/archives/eight/dawes.html"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youtube.com/watch?v=45HATCWo2PQ" TargetMode="External"/><Relationship Id="rId2" Type="http://schemas.openxmlformats.org/officeDocument/2006/relationships/hyperlink" Target="file:///C:\Users\Lindsay\Desktop\Dawes%20Act%20Youtube%20Video.pptx"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g"/><Relationship Id="rId4" Type="http://schemas.openxmlformats.org/officeDocument/2006/relationships/image" Target="../media/image5.jpg"/></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76400" y="1524000"/>
            <a:ext cx="5638800" cy="5006182"/>
          </a:xfrm>
          <a:prstGeom prst="rect">
            <a:avLst/>
          </a:prstGeom>
          <a:ln>
            <a:noFill/>
          </a:ln>
          <a:effectLst>
            <a:softEdge rad="112500"/>
          </a:effectLst>
        </p:spPr>
      </p:pic>
      <p:sp>
        <p:nvSpPr>
          <p:cNvPr id="5" name="Title 4"/>
          <p:cNvSpPr>
            <a:spLocks noGrp="1"/>
          </p:cNvSpPr>
          <p:nvPr>
            <p:ph type="title"/>
          </p:nvPr>
        </p:nvSpPr>
        <p:spPr/>
        <p:txBody>
          <a:bodyPr/>
          <a:lstStyle/>
          <a:p>
            <a:r>
              <a:rPr lang="en-US" dirty="0" smtClean="0"/>
              <a:t>Dawes Act of 1887 </a:t>
            </a:r>
            <a:endParaRPr lang="en-US" dirty="0"/>
          </a:p>
        </p:txBody>
      </p:sp>
    </p:spTree>
    <p:extLst>
      <p:ext uri="{BB962C8B-B14F-4D97-AF65-F5344CB8AC3E}">
        <p14:creationId xmlns:p14="http://schemas.microsoft.com/office/powerpoint/2010/main" val="1644809075"/>
      </p:ext>
    </p:ext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4191000"/>
            <a:ext cx="3886200" cy="1477328"/>
          </a:xfrm>
          <a:prstGeom prst="rect">
            <a:avLst/>
          </a:prstGeom>
        </p:spPr>
        <p:txBody>
          <a:bodyPr wrap="square">
            <a:spAutoFit/>
          </a:bodyPr>
          <a:lstStyle/>
          <a:p>
            <a:r>
              <a:rPr lang="en-US" dirty="0" smtClean="0"/>
              <a:t>An astounding 50,000 white settlers flooded the plains to stake their claim of the available two million acres of Native American lands now open for settlement. </a:t>
            </a:r>
            <a:endParaRPr lang="en-US"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29199" y="3390900"/>
            <a:ext cx="3857625" cy="2897372"/>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9200" y="192951"/>
            <a:ext cx="3857625" cy="2623185"/>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200" y="147458"/>
            <a:ext cx="3886200" cy="2668677"/>
          </a:xfrm>
          <a:prstGeom prst="rect">
            <a:avLst/>
          </a:prstGeom>
        </p:spPr>
      </p:pic>
      <p:sp>
        <p:nvSpPr>
          <p:cNvPr id="6" name="Rectangle 5"/>
          <p:cNvSpPr/>
          <p:nvPr/>
        </p:nvSpPr>
        <p:spPr>
          <a:xfrm>
            <a:off x="499204" y="3390900"/>
            <a:ext cx="4365298" cy="523220"/>
          </a:xfrm>
          <a:prstGeom prst="rect">
            <a:avLst/>
          </a:prstGeom>
        </p:spPr>
        <p:txBody>
          <a:bodyPr wrap="none">
            <a:spAutoFit/>
          </a:bodyPr>
          <a:lstStyle/>
          <a:p>
            <a:pPr algn="ctr"/>
            <a:r>
              <a:rPr lang="en-US" sz="2800" u="sng" dirty="0" smtClean="0"/>
              <a:t>The Oklahoma Land Rush</a:t>
            </a:r>
            <a:endParaRPr lang="en-US" sz="2800" u="sng" dirty="0"/>
          </a:p>
        </p:txBody>
      </p:sp>
    </p:spTree>
    <p:extLst>
      <p:ext uri="{BB962C8B-B14F-4D97-AF65-F5344CB8AC3E}">
        <p14:creationId xmlns:p14="http://schemas.microsoft.com/office/powerpoint/2010/main" val="259520813"/>
      </p:ext>
    </p:extLst>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727180"/>
            <a:ext cx="8458200" cy="2862322"/>
          </a:xfrm>
          <a:prstGeom prst="rect">
            <a:avLst/>
          </a:prstGeom>
        </p:spPr>
        <p:txBody>
          <a:bodyPr wrap="square">
            <a:spAutoFit/>
          </a:bodyPr>
          <a:lstStyle/>
          <a:p>
            <a:r>
              <a:rPr lang="en-US" b="1" dirty="0"/>
              <a:t>While watching </a:t>
            </a:r>
            <a:r>
              <a:rPr lang="en-US" b="1" dirty="0" smtClean="0"/>
              <a:t>the </a:t>
            </a:r>
            <a:r>
              <a:rPr lang="en-US" b="1" dirty="0"/>
              <a:t>video </a:t>
            </a:r>
            <a:r>
              <a:rPr lang="en-US" b="1" dirty="0" smtClean="0"/>
              <a:t>below consider </a:t>
            </a:r>
            <a:r>
              <a:rPr lang="en-US" b="1" dirty="0"/>
              <a:t>how the rhetoric used influences our perception of this part of Oklahoma's history.</a:t>
            </a:r>
            <a:r>
              <a:rPr lang="en-US" dirty="0"/>
              <a:t> </a:t>
            </a:r>
            <a:endParaRPr lang="en-US" dirty="0" smtClean="0"/>
          </a:p>
          <a:p>
            <a:endParaRPr lang="en-US" dirty="0"/>
          </a:p>
          <a:p>
            <a:r>
              <a:rPr lang="en-US" dirty="0" smtClean="0"/>
              <a:t>According </a:t>
            </a:r>
            <a:r>
              <a:rPr lang="en-US" dirty="0"/>
              <a:t>to Gerard Hauser, "A sense of history provides continuity of customs and traditions, of law, and of accomplishments..." (Hauser 190). </a:t>
            </a:r>
            <a:endParaRPr lang="en-US" dirty="0" smtClean="0"/>
          </a:p>
          <a:p>
            <a:endParaRPr lang="en-US" dirty="0"/>
          </a:p>
          <a:p>
            <a:r>
              <a:rPr lang="en-US" dirty="0" smtClean="0"/>
              <a:t>How </a:t>
            </a:r>
            <a:r>
              <a:rPr lang="en-US" dirty="0"/>
              <a:t>does the rhetoric of this video shape our view of the Oklahoma Land Rush? </a:t>
            </a:r>
            <a:endParaRPr lang="en-US" dirty="0" smtClean="0"/>
          </a:p>
          <a:p>
            <a:endParaRPr lang="en-US" dirty="0"/>
          </a:p>
          <a:p>
            <a:r>
              <a:rPr lang="en-US" dirty="0" smtClean="0"/>
              <a:t>Was </a:t>
            </a:r>
            <a:r>
              <a:rPr lang="en-US" dirty="0"/>
              <a:t>the settling of Oklahoma after the passing of the Dawes Act an accomplishment? Why or Why not?</a:t>
            </a:r>
          </a:p>
        </p:txBody>
      </p:sp>
      <p:sp>
        <p:nvSpPr>
          <p:cNvPr id="3" name="Rectangle 2"/>
          <p:cNvSpPr/>
          <p:nvPr/>
        </p:nvSpPr>
        <p:spPr>
          <a:xfrm>
            <a:off x="2133600" y="685800"/>
            <a:ext cx="5283306" cy="523220"/>
          </a:xfrm>
          <a:prstGeom prst="rect">
            <a:avLst/>
          </a:prstGeom>
        </p:spPr>
        <p:txBody>
          <a:bodyPr wrap="none">
            <a:spAutoFit/>
          </a:bodyPr>
          <a:lstStyle/>
          <a:p>
            <a:pPr algn="ctr"/>
            <a:r>
              <a:rPr lang="en-US" sz="2800" b="1" u="sng" dirty="0"/>
              <a:t>Video: Land Run OK Moments</a:t>
            </a:r>
            <a:endParaRPr lang="en-US" sz="2800" b="1" dirty="0">
              <a:effectLst/>
            </a:endParaRPr>
          </a:p>
        </p:txBody>
      </p:sp>
      <p:sp>
        <p:nvSpPr>
          <p:cNvPr id="4" name="Rectangle 3"/>
          <p:cNvSpPr/>
          <p:nvPr/>
        </p:nvSpPr>
        <p:spPr>
          <a:xfrm>
            <a:off x="990600" y="5410200"/>
            <a:ext cx="7010400" cy="369332"/>
          </a:xfrm>
          <a:prstGeom prst="rect">
            <a:avLst/>
          </a:prstGeom>
        </p:spPr>
        <p:txBody>
          <a:bodyPr wrap="square">
            <a:spAutoFit/>
          </a:bodyPr>
          <a:lstStyle/>
          <a:p>
            <a:r>
              <a:rPr lang="en-US" dirty="0" smtClean="0">
                <a:hlinkClick r:id="rId2"/>
              </a:rPr>
              <a:t>https://www.youtube.com/watch?v=l3qpVkZkGes</a:t>
            </a:r>
            <a:endParaRPr lang="en-US" dirty="0"/>
          </a:p>
        </p:txBody>
      </p:sp>
    </p:spTree>
    <p:extLst>
      <p:ext uri="{BB962C8B-B14F-4D97-AF65-F5344CB8AC3E}">
        <p14:creationId xmlns:p14="http://schemas.microsoft.com/office/powerpoint/2010/main" val="3203149100"/>
      </p:ext>
    </p:extLst>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85800"/>
          </a:xfrm>
        </p:spPr>
        <p:txBody>
          <a:bodyPr/>
          <a:lstStyle/>
          <a:p>
            <a:r>
              <a:rPr lang="en-US" sz="4000" u="sng" dirty="0" smtClean="0"/>
              <a:t>Assignments</a:t>
            </a:r>
            <a:endParaRPr lang="en-US" sz="4000" u="sng" dirty="0"/>
          </a:p>
        </p:txBody>
      </p:sp>
      <p:sp>
        <p:nvSpPr>
          <p:cNvPr id="3" name="Content Placeholder 2"/>
          <p:cNvSpPr>
            <a:spLocks noGrp="1"/>
          </p:cNvSpPr>
          <p:nvPr>
            <p:ph idx="1"/>
          </p:nvPr>
        </p:nvSpPr>
        <p:spPr>
          <a:xfrm>
            <a:off x="533400" y="1143000"/>
            <a:ext cx="8229600" cy="4525963"/>
          </a:xfrm>
        </p:spPr>
        <p:txBody>
          <a:bodyPr>
            <a:normAutofit fontScale="92500" lnSpcReduction="10000"/>
          </a:bodyPr>
          <a:lstStyle/>
          <a:p>
            <a:r>
              <a:rPr lang="en-US" b="1" dirty="0"/>
              <a:t>CONTENT SKILLS</a:t>
            </a:r>
          </a:p>
          <a:p>
            <a:pPr lvl="1"/>
            <a:r>
              <a:rPr lang="en-US" b="1" u="sng" dirty="0"/>
              <a:t>Content Standard 1:</a:t>
            </a:r>
            <a:r>
              <a:rPr lang="en-US" dirty="0"/>
              <a:t> </a:t>
            </a:r>
            <a:r>
              <a:rPr lang="en-US" i="1" dirty="0"/>
              <a:t>The student will analyze the transformation of the United States through its civil rights struggles, immigrant experiences, settlement of the American West, and the industrialization of American society in the Post-Reconstruction through the Progressive Eras, 1865 to 1900.</a:t>
            </a:r>
            <a:r>
              <a:rPr lang="en-US" dirty="0"/>
              <a:t/>
            </a:r>
            <a:br>
              <a:rPr lang="en-US" dirty="0"/>
            </a:br>
            <a:r>
              <a:rPr lang="en-US" dirty="0"/>
              <a:t/>
            </a:r>
            <a:br>
              <a:rPr lang="en-US" dirty="0"/>
            </a:br>
            <a:r>
              <a:rPr lang="en-US" b="1" u="sng" dirty="0"/>
              <a:t>Questions 1:  </a:t>
            </a:r>
            <a:r>
              <a:rPr lang="en-US" dirty="0"/>
              <a:t/>
            </a:r>
            <a:br>
              <a:rPr lang="en-US" dirty="0"/>
            </a:br>
            <a:r>
              <a:rPr lang="en-US" dirty="0"/>
              <a:t>Examine the rationale behind federal policies toward Native Americans including the establishment of reservations, attempts at assimilation, and the impact of the Dawes Act on tribal sovereignty and land ownership.</a:t>
            </a:r>
            <a:br>
              <a:rPr lang="en-US" dirty="0"/>
            </a:br>
            <a:r>
              <a:rPr lang="en-US" dirty="0"/>
              <a:t/>
            </a:r>
            <a:br>
              <a:rPr lang="en-US" dirty="0"/>
            </a:br>
            <a:r>
              <a:rPr lang="en-US" b="1" u="sng" dirty="0"/>
              <a:t>Content Standard 2</a:t>
            </a:r>
            <a:r>
              <a:rPr lang="en-US" b="1" i="1" u="sng" dirty="0"/>
              <a:t>:</a:t>
            </a:r>
            <a:r>
              <a:rPr lang="en-US" i="1" dirty="0"/>
              <a:t> The student will evaluate the major political and economic events that transformed the land and its people prior to statehood.</a:t>
            </a:r>
            <a:br>
              <a:rPr lang="en-US" i="1" dirty="0"/>
            </a:br>
            <a:r>
              <a:rPr lang="en-US" i="1" dirty="0"/>
              <a:t/>
            </a:r>
            <a:br>
              <a:rPr lang="en-US" i="1" dirty="0"/>
            </a:br>
            <a:r>
              <a:rPr lang="en-US" b="1" u="sng" dirty="0"/>
              <a:t>Questions 2:  </a:t>
            </a:r>
            <a:br>
              <a:rPr lang="en-US" b="1" u="sng" dirty="0"/>
            </a:br>
            <a:r>
              <a:rPr lang="en-US" dirty="0"/>
              <a:t>Compare and contrast multiple points of view to evaluate the impact of the Dawes Act which resulted in the loss of tribal communal lands and the redistribution of lands by various means including land runs as typified by the Unassigned Lands and tribal allotments.</a:t>
            </a:r>
          </a:p>
        </p:txBody>
      </p:sp>
    </p:spTree>
    <p:extLst>
      <p:ext uri="{BB962C8B-B14F-4D97-AF65-F5344CB8AC3E}">
        <p14:creationId xmlns:p14="http://schemas.microsoft.com/office/powerpoint/2010/main" val="3882473635"/>
      </p:ext>
    </p:extLst>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90600"/>
          </a:xfrm>
        </p:spPr>
        <p:txBody>
          <a:bodyPr/>
          <a:lstStyle/>
          <a:p>
            <a:r>
              <a:rPr lang="en-US" b="1" dirty="0">
                <a:effectLst/>
              </a:rPr>
              <a:t>Useful </a:t>
            </a:r>
            <a:r>
              <a:rPr lang="en-US" b="1" dirty="0" smtClean="0">
                <a:effectLst/>
              </a:rPr>
              <a:t>Links</a:t>
            </a:r>
            <a:endParaRPr lang="en-US" dirty="0"/>
          </a:p>
        </p:txBody>
      </p:sp>
      <p:sp>
        <p:nvSpPr>
          <p:cNvPr id="3" name="Content Placeholder 2"/>
          <p:cNvSpPr>
            <a:spLocks noGrp="1"/>
          </p:cNvSpPr>
          <p:nvPr>
            <p:ph idx="1"/>
          </p:nvPr>
        </p:nvSpPr>
        <p:spPr/>
        <p:txBody>
          <a:bodyPr/>
          <a:lstStyle/>
          <a:p>
            <a:pPr>
              <a:lnSpc>
                <a:spcPct val="200000"/>
              </a:lnSpc>
            </a:pPr>
            <a:r>
              <a:rPr lang="en-US" sz="2000" b="1" dirty="0">
                <a:latin typeface="+mn-lt"/>
                <a:hlinkClick r:id="rId2"/>
              </a:rPr>
              <a:t>National Archives: Maps of Indian Territory, the Dawes Act, and Will Rogers' Enrollment Case </a:t>
            </a:r>
            <a:r>
              <a:rPr lang="en-US" sz="2000" b="1" dirty="0" smtClean="0">
                <a:latin typeface="+mn-lt"/>
                <a:hlinkClick r:id="rId2"/>
              </a:rPr>
              <a:t>File</a:t>
            </a:r>
            <a:endParaRPr lang="en-US" sz="2000" b="1" dirty="0" smtClean="0">
              <a:latin typeface="+mn-lt"/>
            </a:endParaRPr>
          </a:p>
          <a:p>
            <a:pPr>
              <a:lnSpc>
                <a:spcPct val="200000"/>
              </a:lnSpc>
            </a:pPr>
            <a:r>
              <a:rPr lang="en-US" sz="2000" b="1" dirty="0">
                <a:latin typeface="+mn-lt"/>
                <a:hlinkClick r:id="rId3"/>
              </a:rPr>
              <a:t>History: Cleveland signs devastating Dawes Act into </a:t>
            </a:r>
            <a:r>
              <a:rPr lang="en-US" sz="2000" b="1" dirty="0" smtClean="0">
                <a:latin typeface="+mn-lt"/>
                <a:hlinkClick r:id="rId3"/>
              </a:rPr>
              <a:t>law</a:t>
            </a:r>
            <a:endParaRPr lang="en-US" sz="2000" b="1" dirty="0" smtClean="0">
              <a:latin typeface="+mn-lt"/>
            </a:endParaRPr>
          </a:p>
          <a:p>
            <a:pPr>
              <a:lnSpc>
                <a:spcPct val="200000"/>
              </a:lnSpc>
            </a:pPr>
            <a:r>
              <a:rPr lang="en-US" sz="2000" b="1" dirty="0">
                <a:latin typeface="+mn-lt"/>
                <a:hlinkClick r:id="rId4"/>
              </a:rPr>
              <a:t>PBS: </a:t>
            </a:r>
            <a:r>
              <a:rPr lang="en-US" sz="2000" b="1" dirty="0" smtClean="0">
                <a:latin typeface="+mn-lt"/>
                <a:hlinkClick r:id="rId4"/>
              </a:rPr>
              <a:t>Arc</a:t>
            </a:r>
          </a:p>
          <a:p>
            <a:pPr>
              <a:lnSpc>
                <a:spcPct val="200000"/>
              </a:lnSpc>
            </a:pPr>
            <a:r>
              <a:rPr lang="en-US" sz="2000" b="1" dirty="0">
                <a:hlinkClick r:id="rId5"/>
              </a:rPr>
              <a:t>History: The Oklahoma Land Rush Begins</a:t>
            </a:r>
            <a:r>
              <a:rPr lang="en-US" sz="2000" b="1" dirty="0">
                <a:latin typeface="+mn-lt"/>
                <a:hlinkClick r:id="rId5"/>
              </a:rPr>
              <a:t> </a:t>
            </a:r>
            <a:endParaRPr lang="en-US" sz="2000" b="1" dirty="0" smtClean="0">
              <a:latin typeface="+mn-lt"/>
            </a:endParaRPr>
          </a:p>
          <a:p>
            <a:pPr>
              <a:lnSpc>
                <a:spcPct val="200000"/>
              </a:lnSpc>
            </a:pPr>
            <a:r>
              <a:rPr lang="en-US" sz="2000" b="1" dirty="0">
                <a:hlinkClick r:id="rId6"/>
              </a:rPr>
              <a:t>Oklahoma Historical Society: Oklahoma Land Run</a:t>
            </a:r>
            <a:endParaRPr lang="en-US" sz="2000" dirty="0">
              <a:latin typeface="+mn-lt"/>
            </a:endParaRPr>
          </a:p>
        </p:txBody>
      </p:sp>
    </p:spTree>
    <p:extLst>
      <p:ext uri="{BB962C8B-B14F-4D97-AF65-F5344CB8AC3E}">
        <p14:creationId xmlns:p14="http://schemas.microsoft.com/office/powerpoint/2010/main" val="515615560"/>
      </p:ext>
    </p:extLst>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295400"/>
          </a:xfrm>
        </p:spPr>
        <p:txBody>
          <a:bodyPr/>
          <a:lstStyle/>
          <a:p>
            <a:r>
              <a:rPr lang="en-US" b="1" dirty="0">
                <a:effectLst/>
              </a:rPr>
              <a:t>References</a:t>
            </a:r>
            <a:br>
              <a:rPr lang="en-US" b="1" dirty="0">
                <a:effectLst/>
              </a:rPr>
            </a:br>
            <a:endParaRPr lang="en-US" dirty="0"/>
          </a:p>
        </p:txBody>
      </p:sp>
      <p:sp>
        <p:nvSpPr>
          <p:cNvPr id="3" name="Content Placeholder 2"/>
          <p:cNvSpPr>
            <a:spLocks noGrp="1"/>
          </p:cNvSpPr>
          <p:nvPr>
            <p:ph idx="1"/>
          </p:nvPr>
        </p:nvSpPr>
        <p:spPr>
          <a:xfrm>
            <a:off x="381000" y="762000"/>
            <a:ext cx="8229600" cy="6096000"/>
          </a:xfrm>
        </p:spPr>
        <p:txBody>
          <a:bodyPr>
            <a:noAutofit/>
          </a:bodyPr>
          <a:lstStyle/>
          <a:p>
            <a:r>
              <a:rPr lang="en-US" sz="1600" dirty="0" err="1">
                <a:latin typeface="+mn-lt"/>
              </a:rPr>
              <a:t>Alchin</a:t>
            </a:r>
            <a:r>
              <a:rPr lang="en-US" sz="1600" dirty="0">
                <a:latin typeface="+mn-lt"/>
              </a:rPr>
              <a:t>, Linda. "Dawes Act." </a:t>
            </a:r>
            <a:r>
              <a:rPr lang="en-US" sz="1600" dirty="0" err="1">
                <a:latin typeface="+mn-lt"/>
              </a:rPr>
              <a:t>Siteseen</a:t>
            </a:r>
            <a:r>
              <a:rPr lang="en-US" sz="1600" dirty="0">
                <a:latin typeface="+mn-lt"/>
              </a:rPr>
              <a:t> Ltd. Mar. 2013. Web. 08 May 2015.</a:t>
            </a:r>
            <a:br>
              <a:rPr lang="en-US" sz="1600" dirty="0">
                <a:latin typeface="+mn-lt"/>
              </a:rPr>
            </a:br>
            <a:r>
              <a:rPr lang="en-US" sz="1600" dirty="0">
                <a:latin typeface="+mn-lt"/>
              </a:rPr>
              <a:t/>
            </a:r>
            <a:br>
              <a:rPr lang="en-US" sz="1600" dirty="0">
                <a:latin typeface="+mn-lt"/>
              </a:rPr>
            </a:br>
            <a:r>
              <a:rPr lang="en-US" sz="1600" dirty="0">
                <a:latin typeface="+mn-lt"/>
              </a:rPr>
              <a:t>Borchers, Timothy. </a:t>
            </a:r>
            <a:r>
              <a:rPr lang="en-US" sz="1600" i="1" dirty="0">
                <a:latin typeface="+mn-lt"/>
              </a:rPr>
              <a:t>Rhetorical Theory: </a:t>
            </a:r>
            <a:r>
              <a:rPr lang="en-US" sz="1600" dirty="0">
                <a:latin typeface="+mn-lt"/>
              </a:rPr>
              <a:t>An Introduction</a:t>
            </a:r>
            <a:r>
              <a:rPr lang="en-US" sz="1600" i="1" dirty="0">
                <a:latin typeface="+mn-lt"/>
              </a:rPr>
              <a:t>.</a:t>
            </a:r>
            <a:r>
              <a:rPr lang="en-US" sz="1600" dirty="0">
                <a:latin typeface="+mn-lt"/>
              </a:rPr>
              <a:t> Long Grove: Waveland Press, 2006. Print.</a:t>
            </a:r>
            <a:br>
              <a:rPr lang="en-US" sz="1600" dirty="0">
                <a:latin typeface="+mn-lt"/>
              </a:rPr>
            </a:br>
            <a:r>
              <a:rPr lang="en-US" sz="1600" dirty="0">
                <a:latin typeface="+mn-lt"/>
              </a:rPr>
              <a:t/>
            </a:r>
            <a:br>
              <a:rPr lang="en-US" sz="1600" dirty="0">
                <a:latin typeface="+mn-lt"/>
              </a:rPr>
            </a:br>
            <a:r>
              <a:rPr lang="en-US" sz="1600" dirty="0" err="1">
                <a:latin typeface="+mn-lt"/>
              </a:rPr>
              <a:t>Fitzham</a:t>
            </a:r>
            <a:r>
              <a:rPr lang="en-US" sz="1600" dirty="0">
                <a:latin typeface="+mn-lt"/>
              </a:rPr>
              <a:t>, John. "The Dawes Act of 1887." </a:t>
            </a:r>
            <a:r>
              <a:rPr lang="en-US" sz="1600" i="1" dirty="0" err="1">
                <a:latin typeface="+mn-lt"/>
              </a:rPr>
              <a:t>Youtube</a:t>
            </a:r>
            <a:r>
              <a:rPr lang="en-US" sz="1600" dirty="0">
                <a:latin typeface="+mn-lt"/>
              </a:rPr>
              <a:t>. </a:t>
            </a:r>
            <a:r>
              <a:rPr lang="en-US" sz="1600" dirty="0" err="1">
                <a:latin typeface="+mn-lt"/>
              </a:rPr>
              <a:t>Youtube</a:t>
            </a:r>
            <a:r>
              <a:rPr lang="en-US" sz="1600" dirty="0">
                <a:latin typeface="+mn-lt"/>
              </a:rPr>
              <a:t>, 23 Jan. 2011. Web. 08 May 2015.</a:t>
            </a:r>
            <a:br>
              <a:rPr lang="en-US" sz="1600" dirty="0">
                <a:latin typeface="+mn-lt"/>
              </a:rPr>
            </a:br>
            <a:r>
              <a:rPr lang="en-US" sz="1600" dirty="0">
                <a:latin typeface="+mn-lt"/>
              </a:rPr>
              <a:t/>
            </a:r>
            <a:br>
              <a:rPr lang="en-US" sz="1600" dirty="0">
                <a:latin typeface="+mn-lt"/>
              </a:rPr>
            </a:br>
            <a:r>
              <a:rPr lang="en-US" sz="1600" dirty="0">
                <a:latin typeface="+mn-lt"/>
              </a:rPr>
              <a:t>Hauser, Gerard A. </a:t>
            </a:r>
            <a:r>
              <a:rPr lang="en-US" sz="1600" i="1" dirty="0">
                <a:latin typeface="+mn-lt"/>
              </a:rPr>
              <a:t>Introduction to Rhetorical Theory.</a:t>
            </a:r>
            <a:r>
              <a:rPr lang="en-US" sz="1600" dirty="0">
                <a:latin typeface="+mn-lt"/>
              </a:rPr>
              <a:t> 2nd Ed. Long Grove: Waveland Press, 2002. Print.</a:t>
            </a:r>
            <a:br>
              <a:rPr lang="en-US" sz="1600" dirty="0">
                <a:latin typeface="+mn-lt"/>
              </a:rPr>
            </a:br>
            <a:r>
              <a:rPr lang="en-US" sz="1600" dirty="0">
                <a:latin typeface="+mn-lt"/>
              </a:rPr>
              <a:t/>
            </a:r>
            <a:br>
              <a:rPr lang="en-US" sz="1600" dirty="0">
                <a:latin typeface="+mn-lt"/>
              </a:rPr>
            </a:br>
            <a:r>
              <a:rPr lang="en-US" sz="1600" dirty="0">
                <a:latin typeface="+mn-lt"/>
              </a:rPr>
              <a:t>History: </a:t>
            </a:r>
            <a:r>
              <a:rPr lang="en-US" sz="1600" i="1" dirty="0">
                <a:latin typeface="+mn-lt"/>
              </a:rPr>
              <a:t>The Oklahoma Land Rush</a:t>
            </a:r>
            <a:r>
              <a:rPr lang="en-US" sz="1600" dirty="0">
                <a:latin typeface="+mn-lt"/>
              </a:rPr>
              <a:t> Begins. A&amp;E Networks. Web. 08 May 2015.</a:t>
            </a:r>
            <a:br>
              <a:rPr lang="en-US" sz="1600" dirty="0">
                <a:latin typeface="+mn-lt"/>
              </a:rPr>
            </a:br>
            <a:r>
              <a:rPr lang="en-US" sz="1600" dirty="0">
                <a:latin typeface="+mn-lt"/>
              </a:rPr>
              <a:t/>
            </a:r>
            <a:br>
              <a:rPr lang="en-US" sz="1600" dirty="0">
                <a:latin typeface="+mn-lt"/>
              </a:rPr>
            </a:br>
            <a:r>
              <a:rPr lang="en-US" sz="1600" dirty="0">
                <a:latin typeface="+mn-lt"/>
              </a:rPr>
              <a:t>Oklahoma Council Social Studies, prod. "Land Run 1889 OK Moments." </a:t>
            </a:r>
            <a:r>
              <a:rPr lang="en-US" sz="1600" i="1" dirty="0" err="1">
                <a:latin typeface="+mn-lt"/>
              </a:rPr>
              <a:t>Youtube</a:t>
            </a:r>
            <a:r>
              <a:rPr lang="en-US" sz="1600" dirty="0">
                <a:latin typeface="+mn-lt"/>
              </a:rPr>
              <a:t>. </a:t>
            </a:r>
            <a:r>
              <a:rPr lang="en-US" sz="1600" dirty="0" err="1">
                <a:latin typeface="+mn-lt"/>
              </a:rPr>
              <a:t>Youtube</a:t>
            </a:r>
            <a:r>
              <a:rPr lang="en-US" sz="1600" dirty="0">
                <a:latin typeface="+mn-lt"/>
              </a:rPr>
              <a:t>, 20 Sept. 2013. Web. 08 May                     2015.</a:t>
            </a:r>
            <a:br>
              <a:rPr lang="en-US" sz="1600" dirty="0">
                <a:latin typeface="+mn-lt"/>
              </a:rPr>
            </a:br>
            <a:r>
              <a:rPr lang="en-US" sz="1600" dirty="0">
                <a:latin typeface="+mn-lt"/>
              </a:rPr>
              <a:t/>
            </a:r>
            <a:br>
              <a:rPr lang="en-US" sz="1600" dirty="0">
                <a:latin typeface="+mn-lt"/>
              </a:rPr>
            </a:br>
            <a:r>
              <a:rPr lang="en-US" sz="1600" dirty="0">
                <a:latin typeface="+mn-lt"/>
              </a:rPr>
              <a:t>Oklahoma Historical Society, prod. "The Oklahoma Land Run." Web. 08 May 2015.</a:t>
            </a:r>
            <a:br>
              <a:rPr lang="en-US" sz="1600" dirty="0">
                <a:latin typeface="+mn-lt"/>
              </a:rPr>
            </a:br>
            <a:r>
              <a:rPr lang="en-US" sz="1600" dirty="0">
                <a:latin typeface="+mn-lt"/>
              </a:rPr>
              <a:t/>
            </a:r>
            <a:br>
              <a:rPr lang="en-US" sz="1600" dirty="0">
                <a:latin typeface="+mn-lt"/>
              </a:rPr>
            </a:br>
            <a:r>
              <a:rPr lang="en-US" sz="1600" dirty="0">
                <a:latin typeface="+mn-lt"/>
              </a:rPr>
              <a:t>PBS, prod. "New Perspectives on the West: The Dawes Act of 1887." THE WEST FILM PROJECT and WETA. 2001. Web. 08                     May 2015.</a:t>
            </a:r>
            <a:br>
              <a:rPr lang="en-US" sz="1600" dirty="0">
                <a:latin typeface="+mn-lt"/>
              </a:rPr>
            </a:br>
            <a:r>
              <a:rPr lang="en-US" sz="1600" dirty="0">
                <a:latin typeface="+mn-lt"/>
              </a:rPr>
              <a:t/>
            </a:r>
            <a:br>
              <a:rPr lang="en-US" sz="1600" dirty="0">
                <a:latin typeface="+mn-lt"/>
              </a:rPr>
            </a:br>
            <a:r>
              <a:rPr lang="en-US" sz="1600" dirty="0">
                <a:latin typeface="+mn-lt"/>
              </a:rPr>
              <a:t>United States. Dept. of Education</a:t>
            </a:r>
            <a:r>
              <a:rPr lang="en-US" sz="1600" dirty="0" smtClean="0">
                <a:latin typeface="+mn-lt"/>
              </a:rPr>
              <a:t>. "</a:t>
            </a:r>
            <a:r>
              <a:rPr lang="en-US" sz="1600" dirty="0">
                <a:latin typeface="+mn-lt"/>
              </a:rPr>
              <a:t>Oklahoma Academic Standards." </a:t>
            </a:r>
            <a:r>
              <a:rPr lang="en-US" sz="1600" i="1" dirty="0">
                <a:latin typeface="+mn-lt"/>
              </a:rPr>
              <a:t>Social Studies.</a:t>
            </a:r>
            <a:r>
              <a:rPr lang="en-US" sz="1600" dirty="0">
                <a:latin typeface="+mn-lt"/>
              </a:rPr>
              <a:t> US Dept. of Education. </a:t>
            </a:r>
            <a:r>
              <a:rPr lang="en-US" sz="1600" dirty="0" err="1">
                <a:latin typeface="+mn-lt"/>
              </a:rPr>
              <a:t>n.d.</a:t>
            </a:r>
            <a:r>
              <a:rPr lang="en-US" sz="1600" dirty="0">
                <a:latin typeface="+mn-lt"/>
              </a:rPr>
              <a:t> </a:t>
            </a:r>
            <a:br>
              <a:rPr lang="en-US" sz="1600" dirty="0">
                <a:latin typeface="+mn-lt"/>
              </a:rPr>
            </a:br>
            <a:r>
              <a:rPr lang="en-US" sz="1600" dirty="0">
                <a:latin typeface="+mn-lt"/>
              </a:rPr>
              <a:t>                    Web. 08 May 2015.</a:t>
            </a:r>
          </a:p>
        </p:txBody>
      </p:sp>
    </p:spTree>
    <p:extLst>
      <p:ext uri="{BB962C8B-B14F-4D97-AF65-F5344CB8AC3E}">
        <p14:creationId xmlns:p14="http://schemas.microsoft.com/office/powerpoint/2010/main" val="1066911680"/>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81100" y="1752600"/>
            <a:ext cx="6934200" cy="2585323"/>
          </a:xfrm>
          <a:prstGeom prst="rect">
            <a:avLst/>
          </a:prstGeom>
          <a:noFill/>
        </p:spPr>
        <p:txBody>
          <a:bodyPr wrap="square" rtlCol="0">
            <a:spAutoFit/>
          </a:bodyPr>
          <a:lstStyle/>
          <a:p>
            <a:r>
              <a:rPr lang="en-US" dirty="0"/>
              <a:t>The Dawes Act of 1887 also referred to as the General Allotment Act or the Dawes Severalty Act, authorized the President of the United States to survey American Indian tribal land and divide it into allotments for individual Native Americans. In order to convince Native Americans to relocate and lay claim to the assigned lands the government offered an incentive, citizenship. In order to earn U.S. citizenship Native Americans would have to accept the allotments and live separately from their tribes tending their property on their own. </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16400" y="4089400"/>
            <a:ext cx="3962400" cy="2590800"/>
          </a:xfrm>
          <a:prstGeom prst="rect">
            <a:avLst/>
          </a:prstGeom>
          <a:ln>
            <a:noFill/>
          </a:ln>
          <a:effectLst>
            <a:softEdge rad="112500"/>
          </a:effectLst>
        </p:spPr>
      </p:pic>
      <p:sp>
        <p:nvSpPr>
          <p:cNvPr id="8" name="Subtitle 7"/>
          <p:cNvSpPr>
            <a:spLocks noGrp="1"/>
          </p:cNvSpPr>
          <p:nvPr>
            <p:ph type="subTitle" idx="1"/>
          </p:nvPr>
        </p:nvSpPr>
        <p:spPr>
          <a:xfrm>
            <a:off x="1181100" y="381000"/>
            <a:ext cx="6400800" cy="1219200"/>
          </a:xfrm>
        </p:spPr>
        <p:txBody>
          <a:bodyPr>
            <a:normAutofit fontScale="92500" lnSpcReduction="20000"/>
          </a:bodyPr>
          <a:lstStyle/>
          <a:p>
            <a:endParaRPr lang="en-US" dirty="0" smtClean="0"/>
          </a:p>
          <a:p>
            <a:r>
              <a:rPr lang="en-US" sz="5400" u="sng" dirty="0" smtClean="0">
                <a:latin typeface="+mn-lt"/>
              </a:rPr>
              <a:t>Dawes </a:t>
            </a:r>
            <a:r>
              <a:rPr lang="en-US" sz="5400" u="sng" dirty="0">
                <a:latin typeface="+mn-lt"/>
              </a:rPr>
              <a:t>Act of 1887 </a:t>
            </a:r>
          </a:p>
        </p:txBody>
      </p:sp>
    </p:spTree>
    <p:extLst>
      <p:ext uri="{BB962C8B-B14F-4D97-AF65-F5344CB8AC3E}">
        <p14:creationId xmlns:p14="http://schemas.microsoft.com/office/powerpoint/2010/main" val="1630955749"/>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u="sng" dirty="0"/>
              <a:t>Important </a:t>
            </a:r>
            <a:r>
              <a:rPr lang="en-US" sz="2800" u="sng" dirty="0" smtClean="0"/>
              <a:t>Requirements of </a:t>
            </a:r>
            <a:r>
              <a:rPr lang="en-US" sz="2800" u="sng" dirty="0"/>
              <a:t>the Dawes Act:</a:t>
            </a:r>
          </a:p>
        </p:txBody>
      </p:sp>
      <p:sp>
        <p:nvSpPr>
          <p:cNvPr id="3" name="Content Placeholder 2"/>
          <p:cNvSpPr>
            <a:spLocks noGrp="1"/>
          </p:cNvSpPr>
          <p:nvPr>
            <p:ph idx="1"/>
          </p:nvPr>
        </p:nvSpPr>
        <p:spPr/>
        <p:txBody>
          <a:bodyPr>
            <a:normAutofit/>
          </a:bodyPr>
          <a:lstStyle/>
          <a:p>
            <a:r>
              <a:rPr lang="en-US" dirty="0" smtClean="0"/>
              <a:t>A </a:t>
            </a:r>
            <a:r>
              <a:rPr lang="en-US" dirty="0"/>
              <a:t>head of family would receive a grant of 160 acres</a:t>
            </a:r>
          </a:p>
          <a:p>
            <a:r>
              <a:rPr lang="en-US" dirty="0"/>
              <a:t> A single person or orphan over 18 years of age would receive a grant of 80 acres </a:t>
            </a:r>
          </a:p>
          <a:p>
            <a:r>
              <a:rPr lang="en-US" dirty="0"/>
              <a:t> Individuals under the age of 18 would receive 40 acres each</a:t>
            </a:r>
          </a:p>
          <a:p>
            <a:r>
              <a:rPr lang="en-US" dirty="0"/>
              <a:t>The allotments would be held in trust by the U.S. Government for 25 years</a:t>
            </a:r>
          </a:p>
          <a:p>
            <a:r>
              <a:rPr lang="en-US" dirty="0"/>
              <a:t>Eligible Native Americans had four years to select their land afterwards the selection would be made for them by the Secretary of the Interior</a:t>
            </a:r>
          </a:p>
          <a:p>
            <a:endParaRPr lang="en-US" dirty="0"/>
          </a:p>
        </p:txBody>
      </p:sp>
    </p:spTree>
    <p:extLst>
      <p:ext uri="{BB962C8B-B14F-4D97-AF65-F5344CB8AC3E}">
        <p14:creationId xmlns:p14="http://schemas.microsoft.com/office/powerpoint/2010/main" val="1030484126"/>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hlinkClick r:id="rId2" action="ppaction://hlinkpres?slideindex=1&amp;slidetitle="/>
          </p:cNvPr>
          <p:cNvSpPr txBox="1"/>
          <p:nvPr/>
        </p:nvSpPr>
        <p:spPr>
          <a:xfrm>
            <a:off x="1219200" y="684391"/>
            <a:ext cx="7086600" cy="6740307"/>
          </a:xfrm>
          <a:prstGeom prst="rect">
            <a:avLst/>
          </a:prstGeom>
          <a:noFill/>
        </p:spPr>
        <p:txBody>
          <a:bodyPr wrap="square" rtlCol="0">
            <a:spAutoFit/>
          </a:bodyPr>
          <a:lstStyle/>
          <a:p>
            <a:pPr marL="285750" indent="-285750">
              <a:buFont typeface="Arial" pitchFamily="34" charset="0"/>
              <a:buChar char="•"/>
            </a:pPr>
            <a:endParaRPr lang="en-US" b="1" dirty="0" smtClean="0"/>
          </a:p>
          <a:p>
            <a:pPr marL="285750" indent="-285750">
              <a:buFont typeface="Arial" pitchFamily="34" charset="0"/>
              <a:buChar char="•"/>
            </a:pPr>
            <a:endParaRPr lang="en-US" b="1" dirty="0"/>
          </a:p>
          <a:p>
            <a:pPr marL="285750" indent="-285750">
              <a:buFont typeface="Arial" pitchFamily="34" charset="0"/>
              <a:buChar char="•"/>
            </a:pPr>
            <a:r>
              <a:rPr lang="en-US" b="1" dirty="0" smtClean="0"/>
              <a:t>While </a:t>
            </a:r>
            <a:r>
              <a:rPr lang="en-US" b="1" dirty="0"/>
              <a:t>watching the video below consider the shifting reality faced by the Native American people of 1887, and whether or not the information presented depicts history as we study it today</a:t>
            </a:r>
            <a:r>
              <a:rPr lang="en-US" b="1" dirty="0" smtClean="0"/>
              <a:t>.</a:t>
            </a:r>
          </a:p>
          <a:p>
            <a:pPr marL="285750" indent="-285750">
              <a:buFont typeface="Arial" pitchFamily="34" charset="0"/>
              <a:buChar char="•"/>
            </a:pPr>
            <a:endParaRPr lang="en-US" b="1" dirty="0" smtClean="0"/>
          </a:p>
          <a:p>
            <a:pPr marL="285750" indent="-285750">
              <a:buFont typeface="Arial" pitchFamily="34" charset="0"/>
              <a:buChar char="•"/>
            </a:pPr>
            <a:r>
              <a:rPr lang="en-US" b="1" dirty="0" smtClean="0"/>
              <a:t>Also </a:t>
            </a:r>
            <a:r>
              <a:rPr lang="en-US" b="1" dirty="0"/>
              <a:t>consider the different interpretations of reality from the view points of the Native Americans, and the United States government officials. </a:t>
            </a:r>
            <a:endParaRPr lang="en-US" b="1" dirty="0" smtClean="0"/>
          </a:p>
          <a:p>
            <a:pPr marL="285750" indent="-285750">
              <a:buFont typeface="Arial" pitchFamily="34" charset="0"/>
              <a:buChar char="•"/>
            </a:pPr>
            <a:endParaRPr lang="en-US" b="1" dirty="0"/>
          </a:p>
          <a:p>
            <a:pPr marL="285750" indent="-285750">
              <a:buFont typeface="Arial" pitchFamily="34" charset="0"/>
              <a:buChar char="•"/>
            </a:pPr>
            <a:r>
              <a:rPr lang="en-US" b="1" dirty="0" smtClean="0"/>
              <a:t>What </a:t>
            </a:r>
            <a:r>
              <a:rPr lang="en-US" b="1" dirty="0"/>
              <a:t>does the rhetoric of the video express? </a:t>
            </a:r>
            <a:endParaRPr lang="en-US" b="1" dirty="0" smtClean="0"/>
          </a:p>
          <a:p>
            <a:pPr marL="285750" indent="-285750">
              <a:buFont typeface="Arial" pitchFamily="34" charset="0"/>
              <a:buChar char="•"/>
            </a:pPr>
            <a:endParaRPr lang="en-US" b="1" dirty="0"/>
          </a:p>
          <a:p>
            <a:pPr marL="285750" indent="-285750">
              <a:buFont typeface="Arial" pitchFamily="34" charset="0"/>
              <a:buChar char="•"/>
            </a:pPr>
            <a:r>
              <a:rPr lang="en-US" b="1" dirty="0" smtClean="0"/>
              <a:t>Consider </a:t>
            </a:r>
            <a:r>
              <a:rPr lang="en-US" b="1" dirty="0"/>
              <a:t>that rhetoric leads to many different interpretations of reality that affect our view regarding the world around us (Borchers). </a:t>
            </a:r>
            <a:endParaRPr lang="en-US" b="1" dirty="0" smtClean="0"/>
          </a:p>
          <a:p>
            <a:pPr marL="285750" indent="-285750">
              <a:buFont typeface="Arial" pitchFamily="34" charset="0"/>
              <a:buChar char="•"/>
            </a:pPr>
            <a:endParaRPr lang="en-US" b="1" dirty="0"/>
          </a:p>
          <a:p>
            <a:pPr marL="285750" indent="-285750">
              <a:buFont typeface="Arial" pitchFamily="34" charset="0"/>
              <a:buChar char="•"/>
            </a:pPr>
            <a:r>
              <a:rPr lang="en-US" b="1" dirty="0" smtClean="0"/>
              <a:t>How </a:t>
            </a:r>
            <a:r>
              <a:rPr lang="en-US" b="1" dirty="0"/>
              <a:t>are the views/realities of those affected by the Dawes Act different/same</a:t>
            </a:r>
            <a:r>
              <a:rPr lang="en-US" b="1" dirty="0" smtClean="0"/>
              <a:t>?</a:t>
            </a:r>
          </a:p>
          <a:p>
            <a:endParaRPr lang="en-US" b="1" dirty="0" smtClean="0"/>
          </a:p>
          <a:p>
            <a:pPr algn="ctr"/>
            <a:r>
              <a:rPr lang="en-US" b="1" dirty="0" smtClean="0">
                <a:hlinkClick r:id="rId3"/>
              </a:rPr>
              <a:t>http://www.youtube.com/watch?v=45HATCWo2PQ </a:t>
            </a:r>
            <a:endParaRPr lang="en-US" b="1" dirty="0" smtClean="0"/>
          </a:p>
          <a:p>
            <a:pPr marL="285750" indent="-285750">
              <a:buFont typeface="Arial" pitchFamily="34" charset="0"/>
              <a:buChar char="•"/>
            </a:pPr>
            <a:endParaRPr lang="en-US" b="1" dirty="0"/>
          </a:p>
          <a:p>
            <a:r>
              <a:rPr lang="en-US" dirty="0"/>
              <a:t/>
            </a:r>
            <a:br>
              <a:rPr lang="en-US" dirty="0"/>
            </a:br>
            <a:endParaRPr lang="en-US" dirty="0"/>
          </a:p>
        </p:txBody>
      </p:sp>
      <p:sp>
        <p:nvSpPr>
          <p:cNvPr id="3" name="Rectangle 2"/>
          <p:cNvSpPr/>
          <p:nvPr/>
        </p:nvSpPr>
        <p:spPr>
          <a:xfrm>
            <a:off x="2362200" y="315059"/>
            <a:ext cx="5078121" cy="954107"/>
          </a:xfrm>
          <a:prstGeom prst="rect">
            <a:avLst/>
          </a:prstGeom>
        </p:spPr>
        <p:txBody>
          <a:bodyPr wrap="none">
            <a:spAutoFit/>
          </a:bodyPr>
          <a:lstStyle/>
          <a:p>
            <a:r>
              <a:rPr lang="en-US" sz="2800" b="1" u="sng" dirty="0"/>
              <a:t>Video: The Dawes Act of </a:t>
            </a:r>
            <a:r>
              <a:rPr lang="en-US" sz="2800" b="1" u="sng" dirty="0" smtClean="0"/>
              <a:t>1887</a:t>
            </a:r>
          </a:p>
          <a:p>
            <a:endParaRPr lang="en-US" sz="2800" b="1" dirty="0">
              <a:effectLst/>
            </a:endParaRPr>
          </a:p>
        </p:txBody>
      </p:sp>
    </p:spTree>
    <p:extLst>
      <p:ext uri="{BB962C8B-B14F-4D97-AF65-F5344CB8AC3E}">
        <p14:creationId xmlns:p14="http://schemas.microsoft.com/office/powerpoint/2010/main" val="1061499218"/>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371600"/>
          </a:xfrm>
        </p:spPr>
        <p:txBody>
          <a:bodyPr/>
          <a:lstStyle/>
          <a:p>
            <a:r>
              <a:rPr lang="en-US" b="1" dirty="0" smtClean="0">
                <a:effectLst/>
              </a:rPr>
              <a:t/>
            </a:r>
            <a:br>
              <a:rPr lang="en-US" b="1" dirty="0" smtClean="0">
                <a:effectLst/>
              </a:rPr>
            </a:br>
            <a:r>
              <a:rPr lang="en-US" b="1" dirty="0">
                <a:effectLst/>
              </a:rPr>
              <a:t/>
            </a:r>
            <a:br>
              <a:rPr lang="en-US" b="1" dirty="0">
                <a:effectLst/>
              </a:rPr>
            </a:br>
            <a:r>
              <a:rPr lang="en-US" b="1" dirty="0" smtClean="0">
                <a:effectLst/>
              </a:rPr>
              <a:t/>
            </a:r>
            <a:br>
              <a:rPr lang="en-US" b="1" dirty="0" smtClean="0">
                <a:effectLst/>
              </a:rPr>
            </a:br>
            <a:r>
              <a:rPr lang="en-US" b="1" dirty="0">
                <a:effectLst/>
              </a:rPr>
              <a:t/>
            </a:r>
            <a:br>
              <a:rPr lang="en-US" b="1" dirty="0">
                <a:effectLst/>
              </a:rPr>
            </a:br>
            <a:r>
              <a:rPr lang="en-US" b="1" dirty="0" smtClean="0">
                <a:effectLst/>
              </a:rPr>
              <a:t/>
            </a:r>
            <a:br>
              <a:rPr lang="en-US" b="1" dirty="0" smtClean="0">
                <a:effectLst/>
              </a:rPr>
            </a:br>
            <a:r>
              <a:rPr lang="en-US" b="1" dirty="0">
                <a:effectLst/>
              </a:rPr>
              <a:t/>
            </a:r>
            <a:br>
              <a:rPr lang="en-US" b="1" dirty="0">
                <a:effectLst/>
              </a:rPr>
            </a:br>
            <a:r>
              <a:rPr lang="en-US" b="1" u="sng" dirty="0" smtClean="0">
                <a:effectLst/>
              </a:rPr>
              <a:t>Purpose</a:t>
            </a:r>
            <a:r>
              <a:rPr lang="en-US" b="1" dirty="0">
                <a:effectLst/>
              </a:rPr>
              <a:t/>
            </a:r>
            <a:br>
              <a:rPr lang="en-US" b="1" dirty="0">
                <a:effectLst/>
              </a:rPr>
            </a:br>
            <a:endParaRPr lang="en-US" dirty="0"/>
          </a:p>
        </p:txBody>
      </p:sp>
      <p:sp>
        <p:nvSpPr>
          <p:cNvPr id="3" name="Content Placeholder 2"/>
          <p:cNvSpPr>
            <a:spLocks noGrp="1"/>
          </p:cNvSpPr>
          <p:nvPr>
            <p:ph idx="1"/>
          </p:nvPr>
        </p:nvSpPr>
        <p:spPr/>
        <p:txBody>
          <a:bodyPr>
            <a:normAutofit fontScale="85000" lnSpcReduction="10000"/>
          </a:bodyPr>
          <a:lstStyle/>
          <a:p>
            <a:r>
              <a:rPr lang="en-US" dirty="0"/>
              <a:t/>
            </a:r>
            <a:br>
              <a:rPr lang="en-US" dirty="0"/>
            </a:br>
            <a:r>
              <a:rPr lang="en-US" dirty="0"/>
              <a:t>The purpose of the Dawes Act was supposedly intended to protect Native American property rights and welfare during the coming land rush that was anticipated when Indian lands would be opened to settlers. However, the purpose of the Dawes Act was also an attempt to integrate Native American Indians into white society by changing their lifestyle to the "civilized" western lifestyle of farmers and settlers.</a:t>
            </a:r>
            <a:br>
              <a:rPr lang="en-US" dirty="0"/>
            </a:br>
            <a:r>
              <a:rPr lang="en-US" dirty="0"/>
              <a:t/>
            </a:r>
            <a:br>
              <a:rPr lang="en-US" dirty="0"/>
            </a:br>
            <a:r>
              <a:rPr lang="en-US" dirty="0"/>
              <a:t>Congressman Henry Dawes who authored the act stated his belief that assigning property rights to Native Americans would urge the "civilizing process" stating  that to be civilized meant to "wear civilized clothes...cultivate the ground, live in houses, ride in Studebaker wagons, send children to school, drink whiskey [and] own property". </a:t>
            </a:r>
          </a:p>
        </p:txBody>
      </p:sp>
    </p:spTree>
    <p:extLst>
      <p:ext uri="{BB962C8B-B14F-4D97-AF65-F5344CB8AC3E}">
        <p14:creationId xmlns:p14="http://schemas.microsoft.com/office/powerpoint/2010/main" val="2732160481"/>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762000"/>
            <a:ext cx="8305800" cy="5724644"/>
          </a:xfrm>
          <a:prstGeom prst="rect">
            <a:avLst/>
          </a:prstGeom>
          <a:noFill/>
        </p:spPr>
        <p:txBody>
          <a:bodyPr wrap="square" rtlCol="0">
            <a:spAutoFit/>
          </a:bodyPr>
          <a:lstStyle/>
          <a:p>
            <a:r>
              <a:rPr lang="en-US" sz="2400" b="1" u="sng" dirty="0"/>
              <a:t>Changes to Native American Culture</a:t>
            </a:r>
            <a:r>
              <a:rPr lang="en-US" sz="2400" b="1" u="sng" dirty="0" smtClean="0"/>
              <a:t>:</a:t>
            </a:r>
          </a:p>
          <a:p>
            <a:endParaRPr lang="en-US" b="1" dirty="0" smtClean="0"/>
          </a:p>
          <a:p>
            <a:pPr marL="285750" indent="-285750">
              <a:lnSpc>
                <a:spcPct val="200000"/>
              </a:lnSpc>
              <a:buFont typeface="Arial" pitchFamily="34" charset="0"/>
              <a:buChar char="•"/>
            </a:pPr>
            <a:r>
              <a:rPr lang="en-US" dirty="0" smtClean="0"/>
              <a:t>To</a:t>
            </a:r>
            <a:r>
              <a:rPr lang="en-US" dirty="0"/>
              <a:t>  break up tribes</a:t>
            </a:r>
          </a:p>
          <a:p>
            <a:pPr marL="285750" indent="-285750">
              <a:lnSpc>
                <a:spcPct val="200000"/>
              </a:lnSpc>
              <a:buFont typeface="Arial" pitchFamily="34" charset="0"/>
              <a:buChar char="•"/>
            </a:pPr>
            <a:r>
              <a:rPr lang="en-US" dirty="0"/>
              <a:t>To halt the nomadic lifestyle of Native </a:t>
            </a:r>
            <a:r>
              <a:rPr lang="en-US" dirty="0" smtClean="0"/>
              <a:t>Americans</a:t>
            </a:r>
            <a:endParaRPr lang="en-US" dirty="0"/>
          </a:p>
          <a:p>
            <a:pPr marL="285750" indent="-285750">
              <a:lnSpc>
                <a:spcPct val="200000"/>
              </a:lnSpc>
              <a:buFont typeface="Arial" pitchFamily="34" charset="0"/>
              <a:buChar char="•"/>
            </a:pPr>
            <a:r>
              <a:rPr lang="en-US" dirty="0"/>
              <a:t>To integrate Native Americans into the lifestyle and culture of western Americans</a:t>
            </a:r>
          </a:p>
          <a:p>
            <a:pPr marL="285750" indent="-285750">
              <a:lnSpc>
                <a:spcPct val="200000"/>
              </a:lnSpc>
              <a:buFont typeface="Arial" pitchFamily="34" charset="0"/>
              <a:buChar char="•"/>
            </a:pPr>
            <a:r>
              <a:rPr lang="en-US" dirty="0"/>
              <a:t>To enroll with the Bureau of Indian Affairs - later called the 'Dawes Rolls'</a:t>
            </a:r>
          </a:p>
          <a:p>
            <a:pPr marL="285750" indent="-285750">
              <a:lnSpc>
                <a:spcPct val="200000"/>
              </a:lnSpc>
              <a:buFont typeface="Arial" pitchFamily="34" charset="0"/>
              <a:buChar char="•"/>
            </a:pPr>
            <a:r>
              <a:rPr lang="en-US" dirty="0"/>
              <a:t>To encourage Native Indians to adopt a settled farming based existence</a:t>
            </a:r>
          </a:p>
          <a:p>
            <a:pPr marL="285750" indent="-285750">
              <a:lnSpc>
                <a:spcPct val="200000"/>
              </a:lnSpc>
              <a:buFont typeface="Arial" pitchFamily="34" charset="0"/>
              <a:buChar char="•"/>
            </a:pPr>
            <a:r>
              <a:rPr lang="en-US" dirty="0"/>
              <a:t>To reduce the cost of the administration of Native </a:t>
            </a:r>
            <a:r>
              <a:rPr lang="en-US" dirty="0" smtClean="0"/>
              <a:t>Americans</a:t>
            </a:r>
            <a:endParaRPr lang="en-US" dirty="0"/>
          </a:p>
          <a:p>
            <a:pPr marL="285750" indent="-285750">
              <a:lnSpc>
                <a:spcPct val="200000"/>
              </a:lnSpc>
              <a:buFont typeface="Arial" pitchFamily="34" charset="0"/>
              <a:buChar char="•"/>
            </a:pPr>
            <a:r>
              <a:rPr lang="en-US" dirty="0"/>
              <a:t>To settle and allot individual Native Americans plots of land </a:t>
            </a:r>
          </a:p>
          <a:p>
            <a:pPr marL="285750" indent="-285750">
              <a:lnSpc>
                <a:spcPct val="200000"/>
              </a:lnSpc>
              <a:buFont typeface="Arial" pitchFamily="34" charset="0"/>
              <a:buChar char="•"/>
            </a:pPr>
            <a:r>
              <a:rPr lang="en-US" dirty="0"/>
              <a:t>To open the remainder of the "surplus" land to white settlers for profit</a:t>
            </a:r>
          </a:p>
        </p:txBody>
      </p:sp>
    </p:spTree>
    <p:extLst>
      <p:ext uri="{BB962C8B-B14F-4D97-AF65-F5344CB8AC3E}">
        <p14:creationId xmlns:p14="http://schemas.microsoft.com/office/powerpoint/2010/main" val="1509167095"/>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
            <a:ext cx="8229600" cy="1600200"/>
          </a:xfrm>
        </p:spPr>
        <p:txBody>
          <a:bodyPr/>
          <a:lstStyle/>
          <a:p>
            <a:r>
              <a:rPr lang="en-US" sz="3600" b="1" u="sng" dirty="0">
                <a:effectLst/>
              </a:rPr>
              <a:t>1880's Native American Imagery</a:t>
            </a:r>
            <a:r>
              <a:rPr lang="en-US" b="1" dirty="0">
                <a:effectLst/>
              </a:rPr>
              <a:t/>
            </a:r>
            <a:br>
              <a:rPr lang="en-US" b="1" dirty="0">
                <a:effectLst/>
              </a:rPr>
            </a:br>
            <a:endParaRPr lang="en-US" dirty="0"/>
          </a:p>
        </p:txBody>
      </p:sp>
      <p:pic>
        <p:nvPicPr>
          <p:cNvPr id="10" name="Content Placeholder 9"/>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81000" y="983747"/>
            <a:ext cx="3962400" cy="2985506"/>
          </a:xfrm>
          <a:prstGeom prst="rect">
            <a:avLst/>
          </a:prstGeom>
          <a:ln>
            <a:noFill/>
          </a:ln>
          <a:effectLst>
            <a:softEdge rad="112500"/>
          </a:effectLst>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1999" y="1066800"/>
            <a:ext cx="3672449" cy="2819400"/>
          </a:xfrm>
          <a:prstGeom prst="rect">
            <a:avLst/>
          </a:prstGeom>
          <a:ln>
            <a:noFill/>
          </a:ln>
          <a:effectLst>
            <a:softEdge rad="112500"/>
          </a:effectLst>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24400" y="3886200"/>
            <a:ext cx="3520048" cy="2895335"/>
          </a:xfrm>
          <a:prstGeom prst="rect">
            <a:avLst/>
          </a:prstGeom>
          <a:ln>
            <a:noFill/>
          </a:ln>
          <a:effectLst>
            <a:softEdge rad="112500"/>
          </a:effectLst>
        </p:spPr>
      </p:pic>
      <p:pic>
        <p:nvPicPr>
          <p:cNvPr id="13" name="Pictur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3398" y="3939180"/>
            <a:ext cx="3733800" cy="2842355"/>
          </a:xfrm>
          <a:prstGeom prst="rect">
            <a:avLst/>
          </a:prstGeom>
          <a:ln>
            <a:noFill/>
          </a:ln>
          <a:effectLst>
            <a:softEdge rad="112500"/>
          </a:effectLst>
        </p:spPr>
      </p:pic>
      <p:sp>
        <p:nvSpPr>
          <p:cNvPr id="15" name="TextBox 14"/>
          <p:cNvSpPr txBox="1"/>
          <p:nvPr/>
        </p:nvSpPr>
        <p:spPr>
          <a:xfrm>
            <a:off x="380999" y="3533574"/>
            <a:ext cx="4038599" cy="307777"/>
          </a:xfrm>
          <a:prstGeom prst="rect">
            <a:avLst/>
          </a:prstGeom>
          <a:noFill/>
        </p:spPr>
        <p:txBody>
          <a:bodyPr wrap="square" rtlCol="0">
            <a:spAutoFit/>
          </a:bodyPr>
          <a:lstStyle/>
          <a:p>
            <a:pPr algn="ctr"/>
            <a:r>
              <a:rPr lang="en-US" sz="1400" dirty="0" smtClean="0"/>
              <a:t>Before and After Photo</a:t>
            </a:r>
            <a:r>
              <a:rPr lang="en-US" sz="1400" baseline="0" dirty="0" smtClean="0"/>
              <a:t> of Boy Indian Student  </a:t>
            </a:r>
            <a:endParaRPr lang="en-US" sz="1400" dirty="0"/>
          </a:p>
        </p:txBody>
      </p:sp>
      <p:sp>
        <p:nvSpPr>
          <p:cNvPr id="16" name="Rectangle 15"/>
          <p:cNvSpPr/>
          <p:nvPr/>
        </p:nvSpPr>
        <p:spPr>
          <a:xfrm>
            <a:off x="3962400" y="3420647"/>
            <a:ext cx="4572000" cy="307777"/>
          </a:xfrm>
          <a:prstGeom prst="rect">
            <a:avLst/>
          </a:prstGeom>
        </p:spPr>
        <p:txBody>
          <a:bodyPr>
            <a:spAutoFit/>
          </a:bodyPr>
          <a:lstStyle/>
          <a:p>
            <a:pPr algn="ctr"/>
            <a:r>
              <a:rPr lang="en-US" sz="1400" baseline="0" dirty="0" smtClean="0">
                <a:solidFill>
                  <a:schemeClr val="bg1"/>
                </a:solidFill>
              </a:rPr>
              <a:t>Native American Family</a:t>
            </a:r>
            <a:endParaRPr lang="en-US" sz="1400" dirty="0">
              <a:solidFill>
                <a:schemeClr val="bg1"/>
              </a:solidFill>
            </a:endParaRPr>
          </a:p>
        </p:txBody>
      </p:sp>
      <p:sp>
        <p:nvSpPr>
          <p:cNvPr id="17" name="Rectangle 16"/>
          <p:cNvSpPr/>
          <p:nvPr/>
        </p:nvSpPr>
        <p:spPr>
          <a:xfrm>
            <a:off x="533400" y="6627646"/>
            <a:ext cx="4038599" cy="307777"/>
          </a:xfrm>
          <a:prstGeom prst="rect">
            <a:avLst/>
          </a:prstGeom>
        </p:spPr>
        <p:txBody>
          <a:bodyPr wrap="square">
            <a:spAutoFit/>
          </a:bodyPr>
          <a:lstStyle/>
          <a:p>
            <a:r>
              <a:rPr lang="en-US" sz="1400" baseline="0" dirty="0" smtClean="0"/>
              <a:t>White Teachers and Native American Students</a:t>
            </a:r>
            <a:endParaRPr lang="en-US" sz="1400" dirty="0"/>
          </a:p>
        </p:txBody>
      </p:sp>
      <p:sp>
        <p:nvSpPr>
          <p:cNvPr id="18" name="Rectangle 17"/>
          <p:cNvSpPr/>
          <p:nvPr/>
        </p:nvSpPr>
        <p:spPr>
          <a:xfrm>
            <a:off x="4466235" y="6613072"/>
            <a:ext cx="4068165" cy="307777"/>
          </a:xfrm>
          <a:prstGeom prst="rect">
            <a:avLst/>
          </a:prstGeom>
        </p:spPr>
        <p:txBody>
          <a:bodyPr wrap="none">
            <a:spAutoFit/>
          </a:bodyPr>
          <a:lstStyle/>
          <a:p>
            <a:pPr algn="ctr"/>
            <a:r>
              <a:rPr lang="en-US" sz="1400" baseline="0" dirty="0" smtClean="0"/>
              <a:t>Native American Group</a:t>
            </a:r>
            <a:r>
              <a:rPr lang="en-US" sz="1400" dirty="0" smtClean="0"/>
              <a:t> of Women and Children</a:t>
            </a:r>
            <a:endParaRPr lang="en-US" sz="1400" dirty="0"/>
          </a:p>
        </p:txBody>
      </p:sp>
    </p:spTree>
    <p:extLst>
      <p:ext uri="{BB962C8B-B14F-4D97-AF65-F5344CB8AC3E}">
        <p14:creationId xmlns:p14="http://schemas.microsoft.com/office/powerpoint/2010/main" val="3327448798"/>
      </p:ext>
    </p:extLst>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u="sng" dirty="0">
                <a:effectLst/>
              </a:rPr>
              <a:t>Dawes Act and Oklahoma</a:t>
            </a:r>
            <a:r>
              <a:rPr lang="en-US" u="sng" dirty="0">
                <a:effectLst/>
              </a:rPr>
              <a:t> </a:t>
            </a:r>
            <a:r>
              <a:rPr lang="en-US" dirty="0">
                <a:effectLst/>
              </a:rPr>
              <a:t> </a:t>
            </a:r>
            <a:r>
              <a:rPr lang="en-US" b="1" dirty="0"/>
              <a:t/>
            </a:r>
            <a:br>
              <a:rPr lang="en-US" b="1" dirty="0"/>
            </a:br>
            <a:endParaRPr lang="en-US" dirty="0"/>
          </a:p>
        </p:txBody>
      </p:sp>
      <p:sp>
        <p:nvSpPr>
          <p:cNvPr id="3" name="Content Placeholder 2"/>
          <p:cNvSpPr>
            <a:spLocks noGrp="1"/>
          </p:cNvSpPr>
          <p:nvPr>
            <p:ph idx="1"/>
          </p:nvPr>
        </p:nvSpPr>
        <p:spPr>
          <a:xfrm>
            <a:off x="5181600" y="1581666"/>
            <a:ext cx="3762703" cy="4953001"/>
          </a:xfrm>
        </p:spPr>
        <p:txBody>
          <a:bodyPr>
            <a:normAutofit/>
          </a:bodyPr>
          <a:lstStyle/>
          <a:p>
            <a:pPr marL="0" indent="0">
              <a:buNone/>
            </a:pPr>
            <a:r>
              <a:rPr lang="en-US" dirty="0" smtClean="0"/>
              <a:t>The </a:t>
            </a:r>
            <a:r>
              <a:rPr lang="en-US" dirty="0"/>
              <a:t>passing of the Dawes Act in 1887 opened the way for the sale of Native American lands prompting white settlement in Indian territory. The now unassigned lands were considered the best public land in the United </a:t>
            </a:r>
            <a:r>
              <a:rPr lang="en-US" dirty="0" smtClean="0"/>
              <a:t>states. </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9151" y="2590800"/>
            <a:ext cx="4212897" cy="2971800"/>
          </a:xfrm>
          <a:prstGeom prst="rect">
            <a:avLst/>
          </a:prstGeom>
          <a:ln>
            <a:noFill/>
          </a:ln>
          <a:effectLst>
            <a:softEdge rad="112500"/>
          </a:effectLst>
        </p:spPr>
      </p:pic>
    </p:spTree>
    <p:extLst>
      <p:ext uri="{BB962C8B-B14F-4D97-AF65-F5344CB8AC3E}">
        <p14:creationId xmlns:p14="http://schemas.microsoft.com/office/powerpoint/2010/main" val="846610666"/>
      </p:ext>
    </p:extLst>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57200" y="152400"/>
            <a:ext cx="4876800" cy="6261753"/>
          </a:xfrm>
          <a:prstGeom prst="rect">
            <a:avLst/>
          </a:prstGeom>
          <a:ln>
            <a:noFill/>
          </a:ln>
          <a:effectLst>
            <a:softEdge rad="112500"/>
          </a:effectLst>
        </p:spPr>
      </p:pic>
      <p:sp>
        <p:nvSpPr>
          <p:cNvPr id="6" name="Rectangle 5"/>
          <p:cNvSpPr/>
          <p:nvPr/>
        </p:nvSpPr>
        <p:spPr>
          <a:xfrm>
            <a:off x="5257800" y="2057400"/>
            <a:ext cx="3657600" cy="2585323"/>
          </a:xfrm>
          <a:prstGeom prst="rect">
            <a:avLst/>
          </a:prstGeom>
        </p:spPr>
        <p:txBody>
          <a:bodyPr wrap="square">
            <a:spAutoFit/>
          </a:bodyPr>
          <a:lstStyle/>
          <a:p>
            <a:r>
              <a:rPr lang="en-US" dirty="0" smtClean="0"/>
              <a:t>The passing of the Indian Appropriations Bill of 1889 allowed for the two million acres to be opened for settlement.</a:t>
            </a:r>
          </a:p>
          <a:p>
            <a:endParaRPr lang="en-US" dirty="0" smtClean="0"/>
          </a:p>
          <a:p>
            <a:r>
              <a:rPr lang="en-US" dirty="0" smtClean="0"/>
              <a:t> The land cleared by the passing of the Dawes Act was about to host the first Oklahoma Land Rush.</a:t>
            </a:r>
            <a:endParaRPr lang="en-US" dirty="0"/>
          </a:p>
        </p:txBody>
      </p:sp>
    </p:spTree>
    <p:extLst>
      <p:ext uri="{BB962C8B-B14F-4D97-AF65-F5344CB8AC3E}">
        <p14:creationId xmlns:p14="http://schemas.microsoft.com/office/powerpoint/2010/main" val="3519625577"/>
      </p:ext>
    </p:extLst>
  </p:cSld>
  <p:clrMapOvr>
    <a:masterClrMapping/>
  </p:clrMapOvr>
  <p:transition spd="slow">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227</TotalTime>
  <Words>587</Words>
  <Application>Microsoft Office PowerPoint</Application>
  <PresentationFormat>On-screen Show (4:3)</PresentationFormat>
  <Paragraphs>71</Paragraphs>
  <Slides>14</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Century Gothic</vt:lpstr>
      <vt:lpstr>Courier New</vt:lpstr>
      <vt:lpstr>Palatino Linotype</vt:lpstr>
      <vt:lpstr>Executive</vt:lpstr>
      <vt:lpstr>Dawes Act of 1887 </vt:lpstr>
      <vt:lpstr>PowerPoint Presentation</vt:lpstr>
      <vt:lpstr>Important Requirements of the Dawes Act:</vt:lpstr>
      <vt:lpstr>PowerPoint Presentation</vt:lpstr>
      <vt:lpstr>      Purpose </vt:lpstr>
      <vt:lpstr>PowerPoint Presentation</vt:lpstr>
      <vt:lpstr>1880's Native American Imagery </vt:lpstr>
      <vt:lpstr>Dawes Act and Oklahoma   </vt:lpstr>
      <vt:lpstr>PowerPoint Presentation</vt:lpstr>
      <vt:lpstr>PowerPoint Presentation</vt:lpstr>
      <vt:lpstr>PowerPoint Presentation</vt:lpstr>
      <vt:lpstr>Assignments</vt:lpstr>
      <vt:lpstr>Useful Links</vt:lpstr>
      <vt:lpstr>References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Lindsay</dc:creator>
  <cp:lastModifiedBy>Sacerdote, Kevin R.</cp:lastModifiedBy>
  <cp:revision>19</cp:revision>
  <dcterms:created xsi:type="dcterms:W3CDTF">2015-05-09T04:32:43Z</dcterms:created>
  <dcterms:modified xsi:type="dcterms:W3CDTF">2016-09-13T12:30:57Z</dcterms:modified>
</cp:coreProperties>
</file>